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8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449B4-A6E8-4FED-8FB3-9A637A171891}" type="datetimeFigureOut">
              <a:rPr lang="es-ES" smtClean="0"/>
              <a:t>29/04/2013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CB404-84EB-46CB-8F29-B8E2467C8D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981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3EECEA-821B-4906-87D3-33989891DB0E}" type="slidenum">
              <a:rPr lang="es-ES"/>
              <a:pPr/>
              <a:t>1</a:t>
            </a:fld>
            <a:endParaRPr lang="es-E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576D5E-8916-4EFC-983C-FF78C3CFFC72}" type="slidenum">
              <a:rPr lang="es-ES"/>
              <a:pPr/>
              <a:t>10</a:t>
            </a:fld>
            <a:endParaRPr lang="es-E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3209D7-509B-4D3F-8522-4F3589F48E7D}" type="slidenum">
              <a:rPr lang="es-ES"/>
              <a:pPr/>
              <a:t>11</a:t>
            </a:fld>
            <a:endParaRPr lang="es-E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54A6A-CBB1-4B30-B43B-71140DC19E2F}" type="slidenum">
              <a:rPr lang="es-ES"/>
              <a:pPr/>
              <a:t>12</a:t>
            </a:fld>
            <a:endParaRPr lang="es-E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A81EC4-F7A0-4A8A-8CA2-8FF6BF73845E}" type="slidenum">
              <a:rPr lang="es-ES"/>
              <a:pPr/>
              <a:t>13</a:t>
            </a:fld>
            <a:endParaRPr lang="es-E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320E77-5B34-4B31-9391-20BED763D293}" type="slidenum">
              <a:rPr lang="es-ES"/>
              <a:pPr/>
              <a:t>14</a:t>
            </a:fld>
            <a:endParaRPr lang="es-E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51F867-B8E2-4574-BB7B-1A95EBEF2C5A}" type="slidenum">
              <a:rPr lang="es-ES"/>
              <a:pPr/>
              <a:t>15</a:t>
            </a:fld>
            <a:endParaRPr lang="es-E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0E577D-41AF-46A3-98E5-01EA457980A6}" type="slidenum">
              <a:rPr lang="es-ES"/>
              <a:pPr/>
              <a:t>16</a:t>
            </a:fld>
            <a:endParaRPr lang="es-E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D4A4B7-51E4-451C-B4BA-0F4917FDBDF9}" type="slidenum">
              <a:rPr lang="es-ES"/>
              <a:pPr/>
              <a:t>17</a:t>
            </a:fld>
            <a:endParaRPr lang="es-E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8B8F75-D14E-41BA-9AB3-BF0B35FF72FC}" type="slidenum">
              <a:rPr lang="es-ES"/>
              <a:pPr/>
              <a:t>2</a:t>
            </a:fld>
            <a:endParaRPr lang="es-E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DD43D9-12AD-4E18-9453-4F342370A9BB}" type="slidenum">
              <a:rPr lang="es-ES"/>
              <a:pPr/>
              <a:t>3</a:t>
            </a:fld>
            <a:endParaRPr lang="es-E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D44F4B-E737-43A7-BD1E-3BA2C5C85414}" type="slidenum">
              <a:rPr lang="es-ES"/>
              <a:pPr/>
              <a:t>4</a:t>
            </a:fld>
            <a:endParaRPr lang="es-E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5A7500-0393-47E1-B438-AF5CD5976AC0}" type="slidenum">
              <a:rPr lang="es-ES"/>
              <a:pPr/>
              <a:t>5</a:t>
            </a:fld>
            <a:endParaRPr lang="es-E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20C91D-ADB1-45D9-9B1C-A4888F5DF9D7}" type="slidenum">
              <a:rPr lang="es-ES"/>
              <a:pPr/>
              <a:t>6</a:t>
            </a:fld>
            <a:endParaRPr lang="es-E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A56B01-F40A-4F0F-A582-F19E6FDC5F62}" type="slidenum">
              <a:rPr lang="es-ES"/>
              <a:pPr/>
              <a:t>7</a:t>
            </a:fld>
            <a:endParaRPr lang="es-E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2DA0CB-CC72-41F4-9ECC-882A61D0E129}" type="slidenum">
              <a:rPr lang="es-ES"/>
              <a:pPr/>
              <a:t>8</a:t>
            </a:fld>
            <a:endParaRPr lang="es-E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3BB8DA-568F-4539-862E-6622126DC4A8}" type="slidenum">
              <a:rPr lang="es-ES"/>
              <a:pPr/>
              <a:t>9</a:t>
            </a:fld>
            <a:endParaRPr lang="es-E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0AB57FE-E4C9-4C89-A20F-59D7D8B1CA8A}" type="datetimeFigureOut">
              <a:rPr lang="es-ES" smtClean="0"/>
              <a:t>29/04/2013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8160DDF-7167-42B4-934D-224BF4F681E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57FE-E4C9-4C89-A20F-59D7D8B1CA8A}" type="datetimeFigureOut">
              <a:rPr lang="es-ES" smtClean="0"/>
              <a:t>29/04/2013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0DDF-7167-42B4-934D-224BF4F681E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57FE-E4C9-4C89-A20F-59D7D8B1CA8A}" type="datetimeFigureOut">
              <a:rPr lang="es-ES" smtClean="0"/>
              <a:t>29/04/2013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0DDF-7167-42B4-934D-224BF4F681E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57FE-E4C9-4C89-A20F-59D7D8B1CA8A}" type="datetimeFigureOut">
              <a:rPr lang="es-ES" smtClean="0"/>
              <a:t>29/04/2013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0DDF-7167-42B4-934D-224BF4F681E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57FE-E4C9-4C89-A20F-59D7D8B1CA8A}" type="datetimeFigureOut">
              <a:rPr lang="es-ES" smtClean="0"/>
              <a:t>29/04/2013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0DDF-7167-42B4-934D-224BF4F681E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57FE-E4C9-4C89-A20F-59D7D8B1CA8A}" type="datetimeFigureOut">
              <a:rPr lang="es-ES" smtClean="0"/>
              <a:t>29/04/2013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0DDF-7167-42B4-934D-224BF4F681EF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57FE-E4C9-4C89-A20F-59D7D8B1CA8A}" type="datetimeFigureOut">
              <a:rPr lang="es-ES" smtClean="0"/>
              <a:t>29/04/2013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0DDF-7167-42B4-934D-224BF4F681EF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57FE-E4C9-4C89-A20F-59D7D8B1CA8A}" type="datetimeFigureOut">
              <a:rPr lang="es-ES" smtClean="0"/>
              <a:t>29/04/2013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0DDF-7167-42B4-934D-224BF4F681E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57FE-E4C9-4C89-A20F-59D7D8B1CA8A}" type="datetimeFigureOut">
              <a:rPr lang="es-ES" smtClean="0"/>
              <a:t>29/04/2013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0DDF-7167-42B4-934D-224BF4F681E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F0AB57FE-E4C9-4C89-A20F-59D7D8B1CA8A}" type="datetimeFigureOut">
              <a:rPr lang="es-ES" smtClean="0"/>
              <a:t>29/04/2013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8160DDF-7167-42B4-934D-224BF4F681E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0AB57FE-E4C9-4C89-A20F-59D7D8B1CA8A}" type="datetimeFigureOut">
              <a:rPr lang="es-ES" smtClean="0"/>
              <a:t>29/04/2013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8160DDF-7167-42B4-934D-224BF4F681E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0AB57FE-E4C9-4C89-A20F-59D7D8B1CA8A}" type="datetimeFigureOut">
              <a:rPr lang="es-ES" smtClean="0"/>
              <a:t>29/04/2013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8160DDF-7167-42B4-934D-224BF4F681E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07904" y="2060848"/>
            <a:ext cx="4338816" cy="1702160"/>
          </a:xfrm>
        </p:spPr>
        <p:txBody>
          <a:bodyPr/>
          <a:lstStyle/>
          <a:p>
            <a:pPr algn="ctr"/>
            <a:r>
              <a:rPr lang="es-MX" b="1" dirty="0" smtClean="0"/>
              <a:t>LÓGICA</a:t>
            </a:r>
            <a:endParaRPr lang="es-E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79912" y="3861049"/>
            <a:ext cx="4263257" cy="936104"/>
          </a:xfrm>
        </p:spPr>
        <p:txBody>
          <a:bodyPr>
            <a:normAutofit fontScale="25000" lnSpcReduction="20000"/>
          </a:bodyPr>
          <a:lstStyle/>
          <a:p>
            <a:r>
              <a:rPr lang="es-MX" sz="7200" b="1" dirty="0" smtClean="0"/>
              <a:t>ARGUMENTOS DEDUCTIVO  E INDUCTIVO</a:t>
            </a:r>
            <a:r>
              <a:rPr lang="es-ES" sz="7200" b="1" i="1" dirty="0" smtClean="0"/>
              <a:t> </a:t>
            </a:r>
            <a:endParaRPr lang="es-MX" sz="7200" b="1" i="1" dirty="0" smtClean="0"/>
          </a:p>
          <a:p>
            <a:pPr algn="l"/>
            <a:endParaRPr lang="es-MX" sz="5100" b="1" dirty="0" smtClean="0"/>
          </a:p>
          <a:p>
            <a:pPr algn="l"/>
            <a:r>
              <a:rPr lang="es-MX" sz="5100" b="1" dirty="0" smtClean="0"/>
              <a:t>CAPACIDAD</a:t>
            </a:r>
            <a:r>
              <a:rPr lang="es-MX" sz="5100" b="1" dirty="0"/>
              <a:t>: </a:t>
            </a:r>
            <a:r>
              <a:rPr lang="es-MX" sz="5100" b="1" dirty="0" smtClean="0"/>
              <a:t>RAZONAMIENTO Y DEMOSTRACIÓN</a:t>
            </a:r>
          </a:p>
          <a:p>
            <a:pPr algn="l"/>
            <a:r>
              <a:rPr lang="es-MX" sz="5100" b="1" dirty="0" smtClean="0"/>
              <a:t>DESTREZA</a:t>
            </a:r>
            <a:r>
              <a:rPr lang="es-MX" sz="5100" b="1" dirty="0"/>
              <a:t>: </a:t>
            </a:r>
            <a:r>
              <a:rPr lang="es-MX" sz="5100" b="1" dirty="0" smtClean="0"/>
              <a:t>Establece</a:t>
            </a:r>
            <a:endParaRPr lang="es-MX" sz="5100" b="1" dirty="0"/>
          </a:p>
          <a:p>
            <a:endParaRPr lang="es-MX" sz="5100" b="1" dirty="0" smtClean="0"/>
          </a:p>
          <a:p>
            <a:pPr algn="l"/>
            <a:endParaRPr lang="es-MX" sz="5100" b="1" dirty="0" smtClean="0"/>
          </a:p>
          <a:p>
            <a:r>
              <a:rPr lang="es-MX" sz="5100" b="1" i="1" dirty="0" smtClean="0"/>
              <a:t>Maestra </a:t>
            </a:r>
            <a:r>
              <a:rPr lang="es-MX" sz="5100" b="1" i="1" dirty="0" smtClean="0"/>
              <a:t>Soledad ANCO DÁVILA</a:t>
            </a:r>
          </a:p>
          <a:p>
            <a:pPr algn="l"/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185463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Distinción</a:t>
            </a:r>
            <a:endParaRPr lang="es-ES"/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/>
              <a:t>Radica en las afirmaciones que se hacen acerca de las relaciones entre las premisas y la conclusión</a:t>
            </a:r>
          </a:p>
          <a:p>
            <a:r>
              <a:rPr lang="es-MX"/>
              <a:t>Los deductivos son aquellos en los cuales se afirma la existencia de una relación muy estrecha y rigurosa entre premisas y conclusión</a:t>
            </a:r>
          </a:p>
          <a:p>
            <a:r>
              <a:rPr lang="es-MX"/>
              <a:t>Si un argumento deductivo es válido, entonces, dada la verdad de sus premisas, su conclusión debe ser verdadera sin importar qué otra cosa sea cierta.</a:t>
            </a:r>
          </a:p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4931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/>
              <a:t>Sugerencias para distinguirlo	s</a:t>
            </a:r>
            <a:endParaRPr lang="es-E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/>
              <a:t>En el caso de un argumento deductivo:</a:t>
            </a:r>
          </a:p>
          <a:p>
            <a:pPr lvl="1"/>
            <a:r>
              <a:rPr lang="es-MX"/>
              <a:t>Si es válido, ningún hecho adicional del mundo puede hacerlo </a:t>
            </a:r>
            <a:r>
              <a:rPr lang="es-MX" i="1"/>
              <a:t>más</a:t>
            </a:r>
            <a:r>
              <a:rPr lang="es-MX"/>
              <a:t> válido</a:t>
            </a:r>
          </a:p>
          <a:p>
            <a:pPr lvl="1"/>
            <a:r>
              <a:rPr lang="es-MX"/>
              <a:t>Si una conclusión se ha inferido válidamente, ningún otro elemento que se añada al conjunto de premisas puede otorgarle una validez mayor o más estricta </a:t>
            </a:r>
          </a:p>
          <a:p>
            <a:pPr lvl="1"/>
            <a:endParaRPr lang="es-MX"/>
          </a:p>
          <a:p>
            <a:r>
              <a:rPr lang="es-MX"/>
              <a:t>No es el caso de los argumentos inductivos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377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En resumen	</a:t>
            </a:r>
            <a:endParaRPr lang="es-E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/>
              <a:t>En un argumento deductivo se afirma que la conclusión se sigue de las premisas con necesidad absoluta e independiente de cualquier otro hecho que pueda suceder en el mundo y sin admitir grados</a:t>
            </a:r>
          </a:p>
          <a:p>
            <a:r>
              <a:rPr lang="es-MX"/>
              <a:t>En un argumento inductivo se afirma que la conclusión se sigue de sus premisas solamente de manera probable, esta probabilidad es cuestión de grados y depende de otras cosas que pueden o no suceder.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789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Ejemplo </a:t>
            </a:r>
            <a:r>
              <a:rPr lang="es-MX" i="1"/>
              <a:t>irreverente</a:t>
            </a:r>
            <a:endParaRPr lang="es-ES" i="1"/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s-MX" dirty="0"/>
              <a:t>¿Jesús era mexicano?</a:t>
            </a:r>
            <a:endParaRPr lang="es-ES" dirty="0"/>
          </a:p>
          <a:p>
            <a:pPr lvl="1">
              <a:lnSpc>
                <a:spcPct val="90000"/>
              </a:lnSpc>
            </a:pPr>
            <a:r>
              <a:rPr lang="es-ES" dirty="0"/>
              <a:t>Fue condenado mientras que el verdadero ladrón fue perdonado </a:t>
            </a:r>
          </a:p>
          <a:p>
            <a:pPr lvl="1">
              <a:lnSpc>
                <a:spcPct val="90000"/>
              </a:lnSpc>
            </a:pPr>
            <a:r>
              <a:rPr lang="es-ES" dirty="0"/>
              <a:t>Sus familiares fueron a visitar su tumba y ya no estaba </a:t>
            </a:r>
          </a:p>
          <a:p>
            <a:pPr lvl="1">
              <a:lnSpc>
                <a:spcPct val="90000"/>
              </a:lnSpc>
            </a:pPr>
            <a:r>
              <a:rPr lang="es-ES" dirty="0"/>
              <a:t>No pagaba impuestos </a:t>
            </a:r>
          </a:p>
          <a:p>
            <a:pPr lvl="1">
              <a:lnSpc>
                <a:spcPct val="90000"/>
              </a:lnSpc>
            </a:pPr>
            <a:r>
              <a:rPr lang="es-ES" dirty="0" smtClean="0"/>
              <a:t>La </a:t>
            </a:r>
            <a:r>
              <a:rPr lang="es-ES" dirty="0"/>
              <a:t>última cena con sus amigos no pagó la cuenta </a:t>
            </a:r>
          </a:p>
          <a:p>
            <a:pPr lvl="1">
              <a:lnSpc>
                <a:spcPct val="90000"/>
              </a:lnSpc>
            </a:pPr>
            <a:r>
              <a:rPr lang="es-ES" dirty="0"/>
              <a:t>Hizo aparecer más alcohol en una reunión donde sólo había agua </a:t>
            </a:r>
          </a:p>
          <a:p>
            <a:pPr lvl="1">
              <a:lnSpc>
                <a:spcPct val="90000"/>
              </a:lnSpc>
            </a:pPr>
            <a:r>
              <a:rPr lang="es-ES" dirty="0"/>
              <a:t>Siempre tenía una explicación para todo </a:t>
            </a:r>
          </a:p>
          <a:p>
            <a:pPr lvl="1">
              <a:lnSpc>
                <a:spcPct val="90000"/>
              </a:lnSpc>
            </a:pPr>
            <a:r>
              <a:rPr lang="es-ES" dirty="0"/>
              <a:t>Nunca tenía un peso en el bolsillo</a:t>
            </a:r>
          </a:p>
          <a:p>
            <a:pPr lvl="1">
              <a:lnSpc>
                <a:spcPct val="90000"/>
              </a:lnSpc>
            </a:pPr>
            <a:r>
              <a:rPr lang="es-ES" i="1" dirty="0"/>
              <a:t>Por lo tanto, Jesús fue mexicano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0882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Verdad y validez</a:t>
            </a:r>
            <a:endParaRPr lang="es-E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/>
              <a:t>La verdad es un concepto relacionado a las proposiciones NO a los argumentos</a:t>
            </a:r>
          </a:p>
          <a:p>
            <a:r>
              <a:rPr lang="es-MX"/>
              <a:t>La validez a los argumentos NO a las proposiciones</a:t>
            </a:r>
          </a:p>
          <a:p>
            <a:endParaRPr lang="es-MX"/>
          </a:p>
          <a:p>
            <a:r>
              <a:rPr lang="es-MX"/>
              <a:t>¿Existe un relación entre ellas?</a:t>
            </a:r>
          </a:p>
          <a:p>
            <a:pPr lvl="1"/>
            <a:r>
              <a:rPr lang="es-MX"/>
              <a:t>Un argumento puede ser válido aun cuando una o más de sus premisas no sean verdaderas !!</a:t>
            </a:r>
          </a:p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3423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Ejemplos</a:t>
            </a:r>
            <a:endParaRPr lang="es-E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Hemos visto ejemplos de argumentos válidos con proposiciones verdaderas pero …</a:t>
            </a:r>
          </a:p>
          <a:p>
            <a:endParaRPr lang="es-MX" dirty="0"/>
          </a:p>
          <a:p>
            <a:r>
              <a:rPr lang="es-MX" i="1" dirty="0"/>
              <a:t>Todas las arañas tienen diez patas.</a:t>
            </a:r>
            <a:br>
              <a:rPr lang="es-MX" i="1" dirty="0"/>
            </a:br>
            <a:r>
              <a:rPr lang="es-MX" i="1" dirty="0"/>
              <a:t>Todas las criaturas con diez patas tienen alas.</a:t>
            </a:r>
            <a:br>
              <a:rPr lang="es-MX" i="1" dirty="0"/>
            </a:br>
            <a:r>
              <a:rPr lang="es-MX" i="1" dirty="0"/>
              <a:t>Todas las arañas tienen alas.</a:t>
            </a:r>
            <a:endParaRPr lang="es-ES" i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22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/>
              <a:t>Sobre los argumentos válidos</a:t>
            </a:r>
            <a:endParaRPr lang="es-E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/>
              <a:t>Si un argumento es válido y su conclusión es falsa, no todas sus premisas pueden ser verdaderas.</a:t>
            </a:r>
          </a:p>
          <a:p>
            <a:endParaRPr lang="es-MX"/>
          </a:p>
          <a:p>
            <a:r>
              <a:rPr lang="es-MX"/>
              <a:t>Si un argumento es válido y sus premisas verdaderas, con toda certeza la conclusión debe ser también verdadera.</a:t>
            </a:r>
          </a:p>
          <a:p>
            <a:endParaRPr lang="es-MX"/>
          </a:p>
          <a:p>
            <a:r>
              <a:rPr lang="es-MX"/>
              <a:t>Cuando un argumento es válido y todas sus premisas son verdaderas, le llamamos bien fundado (o sólido).</a:t>
            </a:r>
            <a:endParaRPr lang="es-ES"/>
          </a:p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2239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Actividad:</a:t>
            </a:r>
            <a:endParaRPr lang="es-ES" dirty="0"/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Establecer la validez </a:t>
            </a:r>
            <a:r>
              <a:rPr lang="es-MX" dirty="0"/>
              <a:t>o </a:t>
            </a:r>
            <a:r>
              <a:rPr lang="es-MX" dirty="0" smtClean="0"/>
              <a:t>veracidad </a:t>
            </a:r>
            <a:r>
              <a:rPr lang="es-MX" dirty="0"/>
              <a:t>de </a:t>
            </a:r>
            <a:r>
              <a:rPr lang="es-MX" dirty="0" smtClean="0"/>
              <a:t>un argumento en que puede aparecer en el siguiente recorte.</a:t>
            </a:r>
          </a:p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619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s-ES" sz="4400" dirty="0" smtClean="0"/>
          </a:p>
          <a:p>
            <a:pPr algn="ctr">
              <a:buNone/>
            </a:pPr>
            <a:r>
              <a:rPr lang="es-ES" sz="4400" dirty="0" smtClean="0"/>
              <a:t>MUCHAS GRACIAS </a:t>
            </a:r>
            <a:r>
              <a:rPr lang="es-ES" sz="4400" dirty="0" smtClean="0"/>
              <a:t>POR LA </a:t>
            </a:r>
            <a:r>
              <a:rPr lang="es-ES" sz="4400" dirty="0" smtClean="0"/>
              <a:t>ATENCIÓN</a:t>
            </a:r>
            <a:endParaRPr lang="es-ES" sz="44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smtClean="0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908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Argumentos deductivos e inductivos</a:t>
            </a:r>
            <a:endParaRPr lang="es-ES" sz="3600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MX"/>
              <a:t>En un argumento deductivo las premisas y la conclusión están fuertemente relacionadas</a:t>
            </a:r>
          </a:p>
          <a:p>
            <a:endParaRPr lang="es-MX"/>
          </a:p>
          <a:p>
            <a:r>
              <a:rPr lang="es-MX"/>
              <a:t>O las premisas apoyan a la conclusión o el argumento deductivo es </a:t>
            </a:r>
            <a:r>
              <a:rPr lang="es-MX" i="1"/>
              <a:t>inválido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972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/>
              <a:t>Argumentos deductivos válidos</a:t>
            </a:r>
            <a:endParaRPr lang="es-ES"/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MX"/>
              <a:t>Cuando el razonamiento en un argumento deductivo es correcto le llamaremos válido, al incorrecto inválido</a:t>
            </a:r>
          </a:p>
          <a:p>
            <a:r>
              <a:rPr lang="es-MX" i="1"/>
              <a:t>Cada argumento deductivo es o bien </a:t>
            </a:r>
            <a:r>
              <a:rPr lang="es-MX"/>
              <a:t>válido</a:t>
            </a:r>
            <a:r>
              <a:rPr lang="es-MX" i="1"/>
              <a:t> o </a:t>
            </a:r>
            <a:r>
              <a:rPr lang="es-MX"/>
              <a:t>inválido</a:t>
            </a:r>
          </a:p>
          <a:p>
            <a:pPr lvl="1"/>
            <a:r>
              <a:rPr lang="es-MX"/>
              <a:t>Importante: un argumento deductivo si no es válido es inválido!!</a:t>
            </a:r>
          </a:p>
          <a:p>
            <a:pPr lvl="1"/>
            <a:r>
              <a:rPr lang="es-MX"/>
              <a:t>No es el caso de los argumentos inductivos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7587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Argumentos inductivos</a:t>
            </a:r>
            <a:endParaRPr lang="es-ES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s-MX"/>
              <a:t>En este caso las premisas proporcionan cierto apoyo a su conclusión</a:t>
            </a:r>
          </a:p>
          <a:p>
            <a:pPr lvl="1">
              <a:lnSpc>
                <a:spcPct val="90000"/>
              </a:lnSpc>
            </a:pPr>
            <a:r>
              <a:rPr lang="es-MX"/>
              <a:t>No son los fundamentos para la verdad de la conclusión</a:t>
            </a:r>
          </a:p>
          <a:p>
            <a:pPr lvl="1">
              <a:lnSpc>
                <a:spcPct val="90000"/>
              </a:lnSpc>
            </a:pPr>
            <a:endParaRPr lang="es-MX"/>
          </a:p>
          <a:p>
            <a:pPr>
              <a:lnSpc>
                <a:spcPct val="90000"/>
              </a:lnSpc>
            </a:pPr>
            <a:r>
              <a:rPr lang="es-MX"/>
              <a:t>Los argumentos inductivos </a:t>
            </a:r>
            <a:r>
              <a:rPr lang="es-MX" i="1"/>
              <a:t>no pueden ser </a:t>
            </a:r>
            <a:r>
              <a:rPr lang="es-MX"/>
              <a:t>válidos o inválidos</a:t>
            </a:r>
          </a:p>
          <a:p>
            <a:pPr>
              <a:lnSpc>
                <a:spcPct val="90000"/>
              </a:lnSpc>
            </a:pPr>
            <a:r>
              <a:rPr lang="es-MX"/>
              <a:t>Los argumentos inductivos pueden ser evaluados como mejores o peores en función del grado de verisimilitud que sus premisas confieran a la conclusión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686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Distinción</a:t>
            </a:r>
            <a:endParaRPr lang="es-ES"/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MX"/>
              <a:t>Se centra en la relativa generalidad de sus premisas y conclusiones, en ocasiones se dice:</a:t>
            </a:r>
          </a:p>
          <a:p>
            <a:pPr lvl="1"/>
            <a:r>
              <a:rPr lang="es-MX"/>
              <a:t>Las inferencias deductivas van de lo general a lo particular</a:t>
            </a:r>
          </a:p>
          <a:p>
            <a:pPr lvl="1"/>
            <a:r>
              <a:rPr lang="es-MX"/>
              <a:t>Las inferencias inductivas van de lo particular a lo general </a:t>
            </a:r>
          </a:p>
          <a:p>
            <a:pPr lvl="1"/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874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Pero…	</a:t>
            </a:r>
            <a:endParaRPr lang="es-ES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MX"/>
              <a:t>Un argumento deductivo válido puede tener proposiciones universales lo mismo en sus premisas que en sus conclusiones</a:t>
            </a:r>
          </a:p>
          <a:p>
            <a:endParaRPr lang="es-MX"/>
          </a:p>
          <a:p>
            <a:pPr lvl="1"/>
            <a:r>
              <a:rPr lang="es-MX"/>
              <a:t>Todos los animales son mortales</a:t>
            </a:r>
          </a:p>
          <a:p>
            <a:pPr lvl="1"/>
            <a:r>
              <a:rPr lang="es-MX"/>
              <a:t>Todos los humanos son animales</a:t>
            </a:r>
          </a:p>
          <a:p>
            <a:pPr lvl="1"/>
            <a:r>
              <a:rPr lang="es-MX"/>
              <a:t>Por lo tanto, todos los humanos son mortales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8770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Y…	</a:t>
            </a:r>
            <a:endParaRPr lang="es-ES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MX"/>
              <a:t>Puede tener proposiciones particulares en sus premisas los mismo que en su conclusión</a:t>
            </a:r>
          </a:p>
          <a:p>
            <a:pPr lvl="1">
              <a:buFont typeface="Wingdings" pitchFamily="2" charset="2"/>
              <a:buNone/>
            </a:pPr>
            <a:endParaRPr lang="es-MX"/>
          </a:p>
          <a:p>
            <a:pPr lvl="1"/>
            <a:r>
              <a:rPr lang="es-MX"/>
              <a:t>Si Sócrates es humano, entonces Sócrates es mortal.</a:t>
            </a:r>
          </a:p>
          <a:p>
            <a:pPr lvl="1"/>
            <a:r>
              <a:rPr lang="es-MX"/>
              <a:t>Sócrates es humano.</a:t>
            </a:r>
          </a:p>
          <a:p>
            <a:pPr lvl="1"/>
            <a:r>
              <a:rPr lang="es-MX"/>
              <a:t>Por lo tanto, Sócrates es mortal.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6776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Otro más…</a:t>
            </a:r>
            <a:endParaRPr lang="es-ES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Un argumento inductivo no necesita basarse en premisas particulares, puede tener premisas universales al igual que como conclusión</a:t>
            </a:r>
          </a:p>
          <a:p>
            <a:endParaRPr lang="es-MX" dirty="0"/>
          </a:p>
          <a:p>
            <a:pPr lvl="1"/>
            <a:r>
              <a:rPr lang="es-MX" dirty="0"/>
              <a:t>Todas las vacas son mamíferos y tienen pulmones</a:t>
            </a:r>
          </a:p>
          <a:p>
            <a:pPr lvl="1"/>
            <a:r>
              <a:rPr lang="es-MX" dirty="0"/>
              <a:t>Todas las ballenas son mamíferos y tienen pulmones</a:t>
            </a:r>
          </a:p>
          <a:p>
            <a:pPr lvl="1"/>
            <a:r>
              <a:rPr lang="es-MX" dirty="0"/>
              <a:t>Todos los humanos son mamíferos y tienen pulmones </a:t>
            </a:r>
          </a:p>
          <a:p>
            <a:pPr lvl="1"/>
            <a:r>
              <a:rPr lang="es-MX" dirty="0"/>
              <a:t>Por lo tanto, probablemente todos los mamíferos tienen pulmones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4241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y…</a:t>
            </a:r>
            <a:endParaRPr lang="es-ES"/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Puede tener una proposición particular como su conclusión</a:t>
            </a:r>
          </a:p>
          <a:p>
            <a:endParaRPr lang="es-MX" dirty="0"/>
          </a:p>
          <a:p>
            <a:pPr lvl="1"/>
            <a:r>
              <a:rPr lang="es-MX" dirty="0"/>
              <a:t>Hitler fue un dictador y fue cruel</a:t>
            </a:r>
          </a:p>
          <a:p>
            <a:pPr lvl="1"/>
            <a:r>
              <a:rPr lang="es-MX" dirty="0"/>
              <a:t>Stalin fue un dictador y fue cruel</a:t>
            </a:r>
          </a:p>
          <a:p>
            <a:pPr lvl="1"/>
            <a:r>
              <a:rPr lang="es-MX" dirty="0" smtClean="0"/>
              <a:t>Manuel Odría fue </a:t>
            </a:r>
            <a:r>
              <a:rPr lang="es-MX" dirty="0"/>
              <a:t>un dictador</a:t>
            </a:r>
          </a:p>
          <a:p>
            <a:pPr lvl="1"/>
            <a:r>
              <a:rPr lang="es-MX" dirty="0"/>
              <a:t>Por lo tanto, probablemente </a:t>
            </a:r>
            <a:r>
              <a:rPr lang="es-MX" dirty="0" smtClean="0"/>
              <a:t>Manuel Odría </a:t>
            </a:r>
            <a:r>
              <a:rPr lang="es-MX" dirty="0"/>
              <a:t>fue cruel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03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</TotalTime>
  <Words>797</Words>
  <Application>Microsoft Office PowerPoint</Application>
  <PresentationFormat>Presentación en pantalla (4:3)</PresentationFormat>
  <Paragraphs>113</Paragraphs>
  <Slides>18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Chincheta</vt:lpstr>
      <vt:lpstr>LÓGICA</vt:lpstr>
      <vt:lpstr>Argumentos deductivos e inductivos</vt:lpstr>
      <vt:lpstr>Argumentos deductivos válidos</vt:lpstr>
      <vt:lpstr>Argumentos inductivos</vt:lpstr>
      <vt:lpstr>Distinción</vt:lpstr>
      <vt:lpstr>Pero… </vt:lpstr>
      <vt:lpstr>Y… </vt:lpstr>
      <vt:lpstr>Otro más…</vt:lpstr>
      <vt:lpstr>y…</vt:lpstr>
      <vt:lpstr>Distinción</vt:lpstr>
      <vt:lpstr>Sugerencias para distinguirlo s</vt:lpstr>
      <vt:lpstr>En resumen </vt:lpstr>
      <vt:lpstr>Ejemplo irreverente</vt:lpstr>
      <vt:lpstr>Verdad y validez</vt:lpstr>
      <vt:lpstr>Ejemplos</vt:lpstr>
      <vt:lpstr>Sobre los argumentos válidos</vt:lpstr>
      <vt:lpstr>Actividad: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LÓGICA</dc:title>
  <dc:creator>SOLEDAD</dc:creator>
  <cp:lastModifiedBy>SOLEDAD</cp:lastModifiedBy>
  <cp:revision>2</cp:revision>
  <dcterms:created xsi:type="dcterms:W3CDTF">2013-04-29T09:51:55Z</dcterms:created>
  <dcterms:modified xsi:type="dcterms:W3CDTF">2013-04-29T10:02:42Z</dcterms:modified>
</cp:coreProperties>
</file>